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6"/>
  </p:notesMasterIdLst>
  <p:sldIdLst>
    <p:sldId id="256" r:id="rId2"/>
    <p:sldId id="334" r:id="rId3"/>
    <p:sldId id="259" r:id="rId4"/>
    <p:sldId id="269" r:id="rId5"/>
    <p:sldId id="372" r:id="rId6"/>
    <p:sldId id="326" r:id="rId7"/>
    <p:sldId id="327" r:id="rId8"/>
    <p:sldId id="365" r:id="rId9"/>
    <p:sldId id="276" r:id="rId10"/>
    <p:sldId id="373" r:id="rId11"/>
    <p:sldId id="330" r:id="rId12"/>
    <p:sldId id="359" r:id="rId13"/>
    <p:sldId id="379" r:id="rId14"/>
    <p:sldId id="335" r:id="rId15"/>
    <p:sldId id="332" r:id="rId16"/>
    <p:sldId id="381" r:id="rId17"/>
    <p:sldId id="377" r:id="rId18"/>
    <p:sldId id="378" r:id="rId19"/>
    <p:sldId id="362" r:id="rId20"/>
    <p:sldId id="329" r:id="rId21"/>
    <p:sldId id="350" r:id="rId22"/>
    <p:sldId id="336" r:id="rId23"/>
    <p:sldId id="380" r:id="rId24"/>
    <p:sldId id="376" r:id="rId2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DAE1"/>
    <a:srgbClr val="809DC4"/>
    <a:srgbClr val="9EBA29"/>
    <a:srgbClr val="CC3300"/>
    <a:srgbClr val="91BD43"/>
    <a:srgbClr val="97C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45" autoAdjust="0"/>
    <p:restoredTop sz="94660"/>
  </p:normalViewPr>
  <p:slideViewPr>
    <p:cSldViewPr>
      <p:cViewPr varScale="1">
        <p:scale>
          <a:sx n="122" d="100"/>
          <a:sy n="122" d="100"/>
        </p:scale>
        <p:origin x="120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s46\AppData\Local\Microsoft\Windows\Temporary%20Internet%20Files\Content.Outlook\YHJDPDJE\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es46\AppData\Local\Microsoft\Windows\Temporary%20Internet%20Files\Content.Outlook\YHJDPDJE\Charts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0" dirty="0"/>
              <a:t>FY 2013</a:t>
            </a:r>
          </a:p>
        </c:rich>
      </c:tx>
      <c:layout>
        <c:manualLayout>
          <c:xMode val="edge"/>
          <c:yMode val="edge"/>
          <c:x val="0.73584891732283508"/>
          <c:y val="0.87753393972305149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 2013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Alumni</c:v>
                </c:pt>
                <c:pt idx="1">
                  <c:v>Corporations</c:v>
                </c:pt>
                <c:pt idx="2">
                  <c:v>Foundations</c:v>
                </c:pt>
                <c:pt idx="3">
                  <c:v>Friends</c:v>
                </c:pt>
                <c:pt idx="4">
                  <c:v>Organizations</c:v>
                </c:pt>
              </c:strCache>
            </c:strRef>
          </c:cat>
          <c:val>
            <c:numRef>
              <c:f>Sheet1!$B$2:$B$6</c:f>
              <c:numCache>
                <c:formatCode>"$"#,##0_);[Red]\("$"#,##0\)</c:formatCode>
                <c:ptCount val="5"/>
                <c:pt idx="0">
                  <c:v>14604319</c:v>
                </c:pt>
                <c:pt idx="1">
                  <c:v>4361022</c:v>
                </c:pt>
                <c:pt idx="2">
                  <c:v>3604218</c:v>
                </c:pt>
                <c:pt idx="3">
                  <c:v>2235660</c:v>
                </c:pt>
                <c:pt idx="4">
                  <c:v>3956858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841106078487558E-2"/>
          <c:y val="3.8853962152368748E-2"/>
          <c:w val="0.6547312596360243"/>
          <c:h val="0.83076391041670972"/>
        </c:manualLayout>
      </c:layout>
      <c:lineChart>
        <c:grouping val="standard"/>
        <c:varyColors val="0"/>
        <c:ser>
          <c:idx val="0"/>
          <c:order val="0"/>
          <c:tx>
            <c:strRef>
              <c:f>[Charts.xlsx]Data!$A$2</c:f>
              <c:strCache>
                <c:ptCount val="1"/>
                <c:pt idx="0">
                  <c:v>Gifts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square"/>
            <c:size val="6"/>
            <c:spPr>
              <a:solidFill>
                <a:schemeClr val="bg1"/>
              </a:solidFill>
            </c:spPr>
          </c:marker>
          <c:dLbls>
            <c:dLbl>
              <c:idx val="0"/>
              <c:layout>
                <c:manualLayout>
                  <c:x val="-1.4534474682486028E-2"/>
                  <c:y val="-3.36051694325610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208929216216075E-4"/>
                  <c:y val="1.391007226458961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0735072369655713E-2"/>
                  <c:y val="-4.76028685390703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28.7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8056562425001897E-2"/>
                  <c:y val="-3.71041808750284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,,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70C0"/>
                    </a:solidFill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 w="6350">
                <a:solidFill>
                  <a:schemeClr val="tx2"/>
                </a:solidFill>
                <a:prstDash val="dash"/>
              </a:ln>
            </c:spPr>
            <c:trendlineType val="linear"/>
            <c:dispRSqr val="0"/>
            <c:dispEq val="0"/>
          </c:trendline>
          <c:cat>
            <c:strRef>
              <c:f>[Charts.xlsx]Data!$B$1:$E$1</c:f>
              <c:strCache>
                <c:ptCount val="4"/>
                <c:pt idx="0">
                  <c:v>FY
09-10</c:v>
                </c:pt>
                <c:pt idx="1">
                  <c:v>FY
10-11</c:v>
                </c:pt>
                <c:pt idx="2">
                  <c:v>FY
11-12</c:v>
                </c:pt>
                <c:pt idx="3">
                  <c:v>FY
12-13</c:v>
                </c:pt>
              </c:strCache>
            </c:strRef>
          </c:cat>
          <c:val>
            <c:numRef>
              <c:f>[Charts.xlsx]Data!$B$2:$E$2</c:f>
              <c:numCache>
                <c:formatCode>"$"#,##0,,"M"</c:formatCode>
                <c:ptCount val="4"/>
                <c:pt idx="0">
                  <c:v>25586839</c:v>
                </c:pt>
                <c:pt idx="1">
                  <c:v>32726745</c:v>
                </c:pt>
                <c:pt idx="2">
                  <c:v>68104405</c:v>
                </c:pt>
                <c:pt idx="3">
                  <c:v>28762077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[Charts.xlsx]Data!$A$3</c:f>
              <c:strCache>
                <c:ptCount val="1"/>
                <c:pt idx="0">
                  <c:v>New Pledges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triangle"/>
            <c:size val="8"/>
            <c:spPr>
              <a:solidFill>
                <a:schemeClr val="bg1"/>
              </a:solidFill>
            </c:spPr>
          </c:marker>
          <c:dLbls>
            <c:dLbl>
              <c:idx val="0"/>
              <c:layout>
                <c:manualLayout>
                  <c:x val="-1.4534514096652235E-2"/>
                  <c:y val="4.41033059843897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0186487520399904E-2"/>
                  <c:y val="-3.98861953279462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6154052953962852E-2"/>
                  <c:y val="3.71041808750284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8056562425001897E-2"/>
                  <c:y val="4.06037434297090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,,_);\(#,##0.0,,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C00000"/>
                    </a:solidFill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[Charts.xlsx]Data!$B$1:$E$1</c:f>
              <c:strCache>
                <c:ptCount val="4"/>
                <c:pt idx="0">
                  <c:v>FY
09-10</c:v>
                </c:pt>
                <c:pt idx="1">
                  <c:v>FY
10-11</c:v>
                </c:pt>
                <c:pt idx="2">
                  <c:v>FY
11-12</c:v>
                </c:pt>
                <c:pt idx="3">
                  <c:v>FY
12-13</c:v>
                </c:pt>
              </c:strCache>
            </c:strRef>
          </c:cat>
          <c:val>
            <c:numRef>
              <c:f>[Charts.xlsx]Data!$B$3:$E$3</c:f>
              <c:numCache>
                <c:formatCode>"$"#,##0,,"M"</c:formatCode>
                <c:ptCount val="4"/>
                <c:pt idx="0">
                  <c:v>11539086.099999998</c:v>
                </c:pt>
                <c:pt idx="1">
                  <c:v>52918257.090000004</c:v>
                </c:pt>
                <c:pt idx="2">
                  <c:v>32521132.090000004</c:v>
                </c:pt>
                <c:pt idx="3">
                  <c:v>21563248.159999996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290976"/>
        <c:axId val="158048608"/>
      </c:lineChart>
      <c:catAx>
        <c:axId val="108290976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58048608"/>
        <c:crosses val="autoZero"/>
        <c:auto val="1"/>
        <c:lblAlgn val="ctr"/>
        <c:lblOffset val="100"/>
        <c:noMultiLvlLbl val="0"/>
      </c:catAx>
      <c:valAx>
        <c:axId val="158048608"/>
        <c:scaling>
          <c:orientation val="minMax"/>
          <c:max val="80000000"/>
        </c:scaling>
        <c:delete val="0"/>
        <c:axPos val="l"/>
        <c:majorGridlines>
          <c:spPr>
            <a:ln>
              <a:solidFill>
                <a:schemeClr val="bg1">
                  <a:lumMod val="65000"/>
                  <a:alpha val="59000"/>
                </a:schemeClr>
              </a:solidFill>
            </a:ln>
          </c:spPr>
        </c:majorGridlines>
        <c:numFmt formatCode="&quot;$&quot;#,##0,,&quot;M&quot;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8290976"/>
        <c:crosses val="autoZero"/>
        <c:crossBetween val="midCat"/>
      </c:valAx>
    </c:plotArea>
    <c:legend>
      <c:legendPos val="r"/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 2013</c:v>
                </c:pt>
              </c:strCache>
            </c:strRef>
          </c:tx>
          <c:explosion val="1"/>
          <c:dLbls>
            <c:dLbl>
              <c:idx val="0"/>
              <c:layout>
                <c:manualLayout>
                  <c:x val="3.8773587512087315E-2"/>
                  <c:y val="-4.689707843896562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Schools and </a:t>
                    </a:r>
                    <a:r>
                      <a:rPr lang="en-US" dirty="0" smtClean="0"/>
                      <a:t>Programs </a:t>
                    </a:r>
                    <a:r>
                      <a:rPr lang="en-US" dirty="0"/>
                      <a:t>$13,289,051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048837546622462"/>
                  <c:y val="-0.2125683060109289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Athletics </a:t>
                    </a:r>
                    <a:r>
                      <a:rPr lang="en-US" dirty="0"/>
                      <a:t>$260,942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Libraries </a:t>
                    </a:r>
                    <a:r>
                      <a:rPr lang="en-US" dirty="0"/>
                      <a:t>$413,326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Other* </a:t>
                    </a:r>
                    <a:r>
                      <a:rPr lang="en-US" dirty="0"/>
                      <a:t>$1,526,630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4054455035225863"/>
                  <c:y val="-8.551912568306015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Facilities </a:t>
                    </a:r>
                    <a:r>
                      <a:rPr lang="en-US" dirty="0"/>
                      <a:t>$3,956,858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8528940461389678E-2"/>
                  <c:y val="-0.1228481993029559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Public </a:t>
                    </a:r>
                    <a:r>
                      <a:rPr lang="en-US" dirty="0" smtClean="0"/>
                      <a:t>Service </a:t>
                    </a:r>
                    <a:r>
                      <a:rPr lang="en-US" dirty="0"/>
                      <a:t>$2,350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8243403785053189E-2"/>
                  <c:y val="-2.537068112387591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Research </a:t>
                    </a:r>
                    <a:r>
                      <a:rPr lang="en-US" dirty="0"/>
                      <a:t>$6,024,676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0.11676999585578118"/>
                  <c:y val="0.1499963426702810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Student </a:t>
                    </a:r>
                    <a:r>
                      <a:rPr lang="en-US" dirty="0" smtClean="0"/>
                      <a:t>Aid </a:t>
                    </a:r>
                    <a:r>
                      <a:rPr lang="en-US" dirty="0"/>
                      <a:t>$3,314,430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0.1969175300455864"/>
                  <c:y val="1.639344262295082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Unrestricted </a:t>
                    </a:r>
                    <a:r>
                      <a:rPr lang="en-US" dirty="0"/>
                      <a:t>$1,385,001 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Schools and Programs</c:v>
                </c:pt>
                <c:pt idx="1">
                  <c:v>Athletics</c:v>
                </c:pt>
                <c:pt idx="2">
                  <c:v>Libraries</c:v>
                </c:pt>
                <c:pt idx="3">
                  <c:v>Other*</c:v>
                </c:pt>
                <c:pt idx="4">
                  <c:v>Facilities</c:v>
                </c:pt>
                <c:pt idx="5">
                  <c:v>Public Service</c:v>
                </c:pt>
                <c:pt idx="6">
                  <c:v>Research</c:v>
                </c:pt>
                <c:pt idx="7">
                  <c:v>Student Aid</c:v>
                </c:pt>
                <c:pt idx="8">
                  <c:v>Unrestricted</c:v>
                </c:pt>
              </c:strCache>
            </c:strRef>
          </c:cat>
          <c:val>
            <c:numRef>
              <c:f>Sheet1!$B$2:$B$10</c:f>
              <c:numCache>
                <c:formatCode>"$"#,##0_);[Red]\("$"#,##0\)</c:formatCode>
                <c:ptCount val="9"/>
                <c:pt idx="0">
                  <c:v>13289051</c:v>
                </c:pt>
                <c:pt idx="1">
                  <c:v>260942</c:v>
                </c:pt>
                <c:pt idx="2">
                  <c:v>413326</c:v>
                </c:pt>
                <c:pt idx="3">
                  <c:v>1526630</c:v>
                </c:pt>
                <c:pt idx="4">
                  <c:v>3956858</c:v>
                </c:pt>
                <c:pt idx="5">
                  <c:v>2350</c:v>
                </c:pt>
                <c:pt idx="6">
                  <c:v>6024676</c:v>
                </c:pt>
                <c:pt idx="7">
                  <c:v>3314430</c:v>
                </c:pt>
                <c:pt idx="8">
                  <c:v>1385001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="0" dirty="0"/>
              <a:t>FY 2013</a:t>
            </a:r>
          </a:p>
        </c:rich>
      </c:tx>
      <c:layout>
        <c:manualLayout>
          <c:xMode val="edge"/>
          <c:yMode val="edge"/>
          <c:x val="0.59834891732283468"/>
          <c:y val="0.8620689655172401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 2013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Alumni</c:v>
                </c:pt>
                <c:pt idx="1">
                  <c:v>Corporations</c:v>
                </c:pt>
                <c:pt idx="2">
                  <c:v>Foundations</c:v>
                </c:pt>
                <c:pt idx="3">
                  <c:v>Friends</c:v>
                </c:pt>
                <c:pt idx="4">
                  <c:v>Organizations</c:v>
                </c:pt>
              </c:strCache>
            </c:strRef>
          </c:cat>
          <c:val>
            <c:numRef>
              <c:f>Sheet1!$B$2:$B$6</c:f>
              <c:numCache>
                <c:formatCode>"$"#,##0_);[Red]\("$"#,##0\)</c:formatCode>
                <c:ptCount val="5"/>
                <c:pt idx="0">
                  <c:v>16808</c:v>
                </c:pt>
                <c:pt idx="1">
                  <c:v>434</c:v>
                </c:pt>
                <c:pt idx="2">
                  <c:v>141</c:v>
                </c:pt>
                <c:pt idx="3">
                  <c:v>4109</c:v>
                </c:pt>
                <c:pt idx="4">
                  <c:v>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Data!$A$6</c:f>
              <c:strCache>
                <c:ptCount val="1"/>
                <c:pt idx="0">
                  <c:v>UB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Data!$B$5:$E$5</c:f>
              <c:strCache>
                <c:ptCount val="4"/>
                <c:pt idx="0">
                  <c:v>FY
09-10</c:v>
                </c:pt>
                <c:pt idx="1">
                  <c:v>FY
10-11</c:v>
                </c:pt>
                <c:pt idx="2">
                  <c:v>FY
11-12</c:v>
                </c:pt>
                <c:pt idx="3">
                  <c:v>FY
12-13</c:v>
                </c:pt>
              </c:strCache>
            </c:strRef>
          </c:cat>
          <c:val>
            <c:numRef>
              <c:f>Data!$B$6:$E$6</c:f>
              <c:numCache>
                <c:formatCode>0.0%</c:formatCode>
                <c:ptCount val="4"/>
                <c:pt idx="0">
                  <c:v>0.11700000000000001</c:v>
                </c:pt>
                <c:pt idx="1">
                  <c:v>0.11</c:v>
                </c:pt>
                <c:pt idx="2">
                  <c:v>9.2999999999999999E-2</c:v>
                </c:pt>
                <c:pt idx="3">
                  <c:v>9.6000000000000002E-2</c:v>
                </c:pt>
              </c:numCache>
            </c:numRef>
          </c:val>
        </c:ser>
        <c:ser>
          <c:idx val="1"/>
          <c:order val="1"/>
          <c:tx>
            <c:strRef>
              <c:f>Data!$A$7</c:f>
              <c:strCache>
                <c:ptCount val="1"/>
                <c:pt idx="0">
                  <c:v>AAU Publics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Data!$B$5:$E$5</c:f>
              <c:strCache>
                <c:ptCount val="4"/>
                <c:pt idx="0">
                  <c:v>FY
09-10</c:v>
                </c:pt>
                <c:pt idx="1">
                  <c:v>FY
10-11</c:v>
                </c:pt>
                <c:pt idx="2">
                  <c:v>FY
11-12</c:v>
                </c:pt>
                <c:pt idx="3">
                  <c:v>FY
12-13</c:v>
                </c:pt>
              </c:strCache>
            </c:strRef>
          </c:cat>
          <c:val>
            <c:numRef>
              <c:f>Data!$B$7:$E$7</c:f>
              <c:numCache>
                <c:formatCode>0.0%</c:formatCode>
                <c:ptCount val="4"/>
                <c:pt idx="0">
                  <c:v>0.11</c:v>
                </c:pt>
                <c:pt idx="1">
                  <c:v>0.106</c:v>
                </c:pt>
                <c:pt idx="2">
                  <c:v>0.10100000000000001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6"/>
        <c:axId val="200026208"/>
        <c:axId val="200026768"/>
      </c:barChart>
      <c:catAx>
        <c:axId val="20002620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00026768"/>
        <c:crosses val="autoZero"/>
        <c:auto val="1"/>
        <c:lblAlgn val="ctr"/>
        <c:lblOffset val="100"/>
        <c:noMultiLvlLbl val="0"/>
      </c:catAx>
      <c:valAx>
        <c:axId val="200026768"/>
        <c:scaling>
          <c:orientation val="minMax"/>
          <c:min val="6.0000000000000012E-2"/>
        </c:scaling>
        <c:delete val="0"/>
        <c:axPos val="l"/>
        <c:majorGridlines>
          <c:spPr>
            <a:ln>
              <a:solidFill>
                <a:schemeClr val="bg1">
                  <a:lumMod val="65000"/>
                  <a:alpha val="59000"/>
                </a:schemeClr>
              </a:solidFill>
            </a:ln>
          </c:spPr>
        </c:majorGridlines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0002620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Data!$A$10</c:f>
              <c:strCache>
                <c:ptCount val="1"/>
                <c:pt idx="0">
                  <c:v>Faculty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square"/>
            <c:size val="6"/>
            <c:spPr>
              <a:solidFill>
                <a:schemeClr val="bg1"/>
              </a:solidFill>
            </c:spPr>
          </c:marker>
          <c:dLbls>
            <c:dLbl>
              <c:idx val="0"/>
              <c:layout>
                <c:manualLayout>
                  <c:x val="-1.277955057238802E-2"/>
                  <c:y val="-3.1496062992125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3897752861940098E-3"/>
                  <c:y val="-3.1496062992125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5559101144776119E-2"/>
                  <c:y val="-4.5494313210848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4728427003358072E-2"/>
                  <c:y val="-4.89938757655292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Data!$B$9:$E$9</c:f>
              <c:strCache>
                <c:ptCount val="4"/>
                <c:pt idx="0">
                  <c:v>FY
09-10</c:v>
                </c:pt>
                <c:pt idx="1">
                  <c:v>FY
10-11</c:v>
                </c:pt>
                <c:pt idx="2">
                  <c:v>FY
11-12</c:v>
                </c:pt>
                <c:pt idx="3">
                  <c:v>FY
12-13</c:v>
                </c:pt>
              </c:strCache>
            </c:strRef>
          </c:cat>
          <c:val>
            <c:numRef>
              <c:f>Data!$B$10:$E$10</c:f>
              <c:numCache>
                <c:formatCode>0.0%</c:formatCode>
                <c:ptCount val="4"/>
                <c:pt idx="0">
                  <c:v>0.25254949010197958</c:v>
                </c:pt>
                <c:pt idx="1">
                  <c:v>0.22826086956521738</c:v>
                </c:pt>
                <c:pt idx="2">
                  <c:v>0.19257033597377765</c:v>
                </c:pt>
                <c:pt idx="3">
                  <c:v>0.14336917562724014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Data!$A$11</c:f>
              <c:strCache>
                <c:ptCount val="1"/>
                <c:pt idx="0">
                  <c:v>Staff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triangle"/>
            <c:size val="8"/>
            <c:spPr>
              <a:solidFill>
                <a:schemeClr val="bg1"/>
              </a:solidFill>
            </c:spPr>
          </c:marker>
          <c:dLbls>
            <c:dLbl>
              <c:idx val="0"/>
              <c:layout>
                <c:manualLayout>
                  <c:x val="-8.519700381592013E-3"/>
                  <c:y val="4.8993875765529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1118202289552078E-2"/>
                  <c:y val="-4.1994750656167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6858352098756155E-2"/>
                  <c:y val="-4.8993875765529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2598501907960065E-2"/>
                  <c:y val="-4.8993875765529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Data!$B$9:$E$9</c:f>
              <c:strCache>
                <c:ptCount val="4"/>
                <c:pt idx="0">
                  <c:v>FY
09-10</c:v>
                </c:pt>
                <c:pt idx="1">
                  <c:v>FY
10-11</c:v>
                </c:pt>
                <c:pt idx="2">
                  <c:v>FY
11-12</c:v>
                </c:pt>
                <c:pt idx="3">
                  <c:v>FY
12-13</c:v>
                </c:pt>
              </c:strCache>
            </c:strRef>
          </c:cat>
          <c:val>
            <c:numRef>
              <c:f>Data!$B$11:$E$11</c:f>
              <c:numCache>
                <c:formatCode>0.0%</c:formatCode>
                <c:ptCount val="4"/>
                <c:pt idx="0">
                  <c:v>0.11093615803034641</c:v>
                </c:pt>
                <c:pt idx="1">
                  <c:v>0.13326810176125245</c:v>
                </c:pt>
                <c:pt idx="2">
                  <c:v>0.11666353560022544</c:v>
                </c:pt>
                <c:pt idx="3">
                  <c:v>8.5890684583257673E-2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051408"/>
        <c:axId val="158051968"/>
      </c:lineChart>
      <c:catAx>
        <c:axId val="158051408"/>
        <c:scaling>
          <c:orientation val="minMax"/>
        </c:scaling>
        <c:delete val="0"/>
        <c:axPos val="b"/>
        <c:numFmt formatCode="General" sourceLinked="0"/>
        <c:majorTickMark val="cross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58051968"/>
        <c:crosses val="autoZero"/>
        <c:auto val="1"/>
        <c:lblAlgn val="ctr"/>
        <c:lblOffset val="100"/>
        <c:noMultiLvlLbl val="0"/>
      </c:catAx>
      <c:valAx>
        <c:axId val="158051968"/>
        <c:scaling>
          <c:orientation val="minMax"/>
          <c:max val="0.30000000000000004"/>
          <c:min val="6.0000000000000012E-2"/>
        </c:scaling>
        <c:delete val="0"/>
        <c:axPos val="l"/>
        <c:majorGridlines>
          <c:spPr>
            <a:ln>
              <a:solidFill>
                <a:schemeClr val="bg1">
                  <a:lumMod val="65000"/>
                  <a:alpha val="59000"/>
                </a:schemeClr>
              </a:solidFill>
            </a:ln>
          </c:spPr>
        </c:majorGridlines>
        <c:numFmt formatCode="0.0%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58051408"/>
        <c:crosses val="autoZero"/>
        <c:crossBetween val="midCat"/>
      </c:valAx>
    </c:plotArea>
    <c:legend>
      <c:legendPos val="r"/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1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94E6E70-43B3-4F1C-A64B-02594437AA66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1" y="884203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5C942CD-6D0E-4173-8F33-5D98CBF5E2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629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75191"/>
            <a:ext cx="7543800" cy="4625609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09DC4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AAC5DB7-657B-4A02-AC6C-B13DED85F5BC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7A99EA2-1FF8-4EBF-802F-640EA60C94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8077200" cy="38831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9EBA29"/>
                </a:solidFill>
              </a:rPr>
              <a:t>Nancy Wells</a:t>
            </a:r>
            <a:br>
              <a:rPr lang="en-US" dirty="0" smtClean="0">
                <a:solidFill>
                  <a:srgbClr val="9EBA29"/>
                </a:solidFill>
              </a:rPr>
            </a:br>
            <a:r>
              <a:rPr lang="en-US" dirty="0" smtClean="0">
                <a:solidFill>
                  <a:srgbClr val="809DC4"/>
                </a:solidFill>
              </a:rPr>
              <a:t>Vice President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Division of </a:t>
            </a:r>
            <a:b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Development and </a:t>
            </a:r>
            <a:b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Alumni Relations</a:t>
            </a: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Picture 5" descr="cntrd_1-line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5638800"/>
            <a:ext cx="7696200" cy="5068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Alumni Participation Rate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9836628"/>
              </p:ext>
            </p:extLst>
          </p:nvPr>
        </p:nvGraphicFramePr>
        <p:xfrm>
          <a:off x="457200" y="1752600"/>
          <a:ext cx="7924800" cy="482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507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 smtClean="0">
                <a:solidFill>
                  <a:srgbClr val="9EBA29"/>
                </a:solidFill>
              </a:rPr>
              <a:t>Faculty/Staff Participation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8912" lvl="1">
              <a:spcBef>
                <a:spcPts val="0"/>
              </a:spcBef>
            </a:pPr>
            <a:r>
              <a:rPr lang="en-US" sz="4000" dirty="0" smtClean="0"/>
              <a:t>Faculty/staff participation rate was 11% in FY 13.</a:t>
            </a:r>
            <a:endParaRPr lang="en-US" sz="2600" dirty="0" smtClean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207846"/>
              </p:ext>
            </p:extLst>
          </p:nvPr>
        </p:nvGraphicFramePr>
        <p:xfrm>
          <a:off x="304800" y="3429000"/>
          <a:ext cx="8534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  <a:gridCol w="1066800"/>
                <a:gridCol w="1219200"/>
                <a:gridCol w="2057400"/>
                <a:gridCol w="1905000"/>
              </a:tblGrid>
              <a:tr h="5881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Fiscal Year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Staff Type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</a:t>
                      </a:r>
                      <a:r>
                        <a:rPr lang="en-US" sz="1600" baseline="0" dirty="0" smtClean="0"/>
                        <a:t> of Donors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% Participation</a:t>
                      </a:r>
                      <a:r>
                        <a:rPr lang="en-US" sz="1600" baseline="0" dirty="0" smtClean="0"/>
                        <a:t> Rate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 Faculty</a:t>
                      </a:r>
                      <a:r>
                        <a:rPr lang="en-US" sz="1600" baseline="0" dirty="0" smtClean="0"/>
                        <a:t>/Staff</a:t>
                      </a:r>
                      <a:endParaRPr lang="en-US" sz="1600" dirty="0"/>
                    </a:p>
                  </a:txBody>
                  <a:tcPr/>
                </a:tc>
              </a:tr>
              <a:tr h="47869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Faculty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$803,093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560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14.3%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3,906</a:t>
                      </a:r>
                      <a:endParaRPr lang="en-US" sz="16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Staff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$186,324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473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5,507</a:t>
                      </a:r>
                      <a:endParaRPr lang="en-US" sz="1600" dirty="0"/>
                    </a:p>
                  </a:txBody>
                  <a:tcPr/>
                </a:tc>
              </a:tr>
              <a:tr h="336062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50213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Faculty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$985,986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3,661</a:t>
                      </a:r>
                      <a:endParaRPr lang="en-US" sz="16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Staff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$189,212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621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5,323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How Do We Compare?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indent="0">
              <a:buNone/>
            </a:pPr>
            <a:r>
              <a:rPr lang="en-US" sz="4000" b="1" dirty="0" smtClean="0"/>
              <a:t>Faculty/staff giving rates</a:t>
            </a:r>
          </a:p>
          <a:p>
            <a:pPr lvl="0" indent="0">
              <a:buNone/>
            </a:pPr>
            <a:r>
              <a:rPr lang="en-US" sz="2400" b="1" dirty="0" smtClean="0"/>
              <a:t>FY 12</a:t>
            </a:r>
            <a:endParaRPr lang="en-US" sz="3600" dirty="0" smtClean="0"/>
          </a:p>
          <a:p>
            <a:pPr lvl="0" indent="0">
              <a:spcBef>
                <a:spcPts val="200"/>
              </a:spcBef>
              <a:buNone/>
            </a:pPr>
            <a:r>
              <a:rPr lang="en-US" sz="3600" dirty="0" smtClean="0"/>
              <a:t>University of Virginia	24.3%</a:t>
            </a:r>
          </a:p>
          <a:p>
            <a:pPr lvl="0" indent="0">
              <a:spcBef>
                <a:spcPts val="200"/>
              </a:spcBef>
              <a:buNone/>
            </a:pPr>
            <a:r>
              <a:rPr lang="en-US" sz="3600" dirty="0" smtClean="0"/>
              <a:t>University of Oregon	23.3%</a:t>
            </a:r>
          </a:p>
          <a:p>
            <a:pPr lvl="0" indent="0">
              <a:spcBef>
                <a:spcPts val="200"/>
              </a:spcBef>
              <a:buNone/>
            </a:pPr>
            <a:r>
              <a:rPr lang="en-US" sz="3600" dirty="0" smtClean="0"/>
              <a:t>Iowa State			19.4%</a:t>
            </a:r>
          </a:p>
          <a:p>
            <a:pPr lvl="0" indent="0">
              <a:spcBef>
                <a:spcPts val="200"/>
              </a:spcBef>
              <a:buNone/>
            </a:pPr>
            <a:r>
              <a:rPr lang="en-US" sz="3600" dirty="0"/>
              <a:t>Stony Brook		7.7%</a:t>
            </a:r>
            <a:endParaRPr lang="en-US" sz="3600" dirty="0" smtClean="0"/>
          </a:p>
          <a:p>
            <a:pPr indent="0">
              <a:spcBef>
                <a:spcPts val="200"/>
              </a:spcBef>
              <a:buNone/>
            </a:pPr>
            <a:r>
              <a:rPr lang="en-US" sz="3600" dirty="0" smtClean="0">
                <a:solidFill>
                  <a:srgbClr val="CC3300"/>
                </a:solidFill>
              </a:rPr>
              <a:t>University at Buffalo	7.3%*</a:t>
            </a:r>
          </a:p>
          <a:p>
            <a:pPr indent="0">
              <a:spcBef>
                <a:spcPts val="200"/>
              </a:spcBef>
              <a:buNone/>
            </a:pPr>
            <a:r>
              <a:rPr lang="en-US" sz="1600" dirty="0" smtClean="0"/>
              <a:t>					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58674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*Percentage reflects totals compiled based upon Volunteer Support of Education standards, and do not include faculty and staff who also are alumni of the institution.</a:t>
            </a:r>
            <a:endParaRPr lang="en-US" sz="14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Faculty/Staff Participation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394890"/>
              </p:ext>
            </p:extLst>
          </p:nvPr>
        </p:nvGraphicFramePr>
        <p:xfrm>
          <a:off x="609600" y="1752600"/>
          <a:ext cx="7238127" cy="4405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63714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8077200" cy="4645152"/>
          </a:xfrm>
        </p:spPr>
        <p:txBody>
          <a:bodyPr>
            <a:normAutofit/>
          </a:bodyPr>
          <a:lstStyle/>
          <a:p>
            <a:pPr marL="457200"/>
            <a:r>
              <a:rPr lang="en-US" dirty="0" smtClean="0">
                <a:solidFill>
                  <a:srgbClr val="9EBA29"/>
                </a:solidFill>
              </a:rPr>
              <a:t/>
            </a:r>
            <a:br>
              <a:rPr lang="en-US" dirty="0" smtClean="0">
                <a:solidFill>
                  <a:srgbClr val="9EBA29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rgbClr val="9EBA29"/>
                </a:solidFill>
              </a:rPr>
              <a:t>Development and</a:t>
            </a:r>
            <a:br>
              <a:rPr lang="en-US" dirty="0" smtClean="0">
                <a:solidFill>
                  <a:srgbClr val="9EBA29"/>
                </a:solidFill>
              </a:rPr>
            </a:br>
            <a:r>
              <a:rPr lang="en-US" dirty="0" smtClean="0">
                <a:solidFill>
                  <a:srgbClr val="9EBA29"/>
                </a:solidFill>
              </a:rPr>
              <a:t>Alumni Relations</a:t>
            </a:r>
            <a:br>
              <a:rPr lang="en-US" dirty="0" smtClean="0">
                <a:solidFill>
                  <a:srgbClr val="9EBA29"/>
                </a:solidFill>
              </a:rPr>
            </a:br>
            <a:r>
              <a:rPr lang="en-US" dirty="0" smtClean="0">
                <a:solidFill>
                  <a:srgbClr val="B5DAE1"/>
                </a:solidFill>
              </a:rPr>
              <a:t>Goals and Metrics</a:t>
            </a:r>
            <a:endParaRPr lang="en-US" dirty="0">
              <a:solidFill>
                <a:srgbClr val="B5DAE1"/>
              </a:solidFill>
            </a:endParaRPr>
          </a:p>
        </p:txBody>
      </p:sp>
      <p:pic>
        <p:nvPicPr>
          <p:cNvPr id="6" name="Picture 5" descr="cntrd_1-line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5638800"/>
            <a:ext cx="7696200" cy="5068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9EBA29"/>
                </a:solidFill>
              </a:rPr>
              <a:t>Increase Faculty/Staff Giving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75191"/>
            <a:ext cx="7086600" cy="4625609"/>
          </a:xfrm>
        </p:spPr>
        <p:txBody>
          <a:bodyPr>
            <a:noAutofit/>
          </a:bodyPr>
          <a:lstStyle/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Increase </a:t>
            </a:r>
            <a:r>
              <a:rPr lang="en-US" sz="4000" dirty="0"/>
              <a:t>faculty/staff </a:t>
            </a:r>
            <a:r>
              <a:rPr lang="en-US" sz="4000" dirty="0" smtClean="0"/>
              <a:t>participation</a:t>
            </a:r>
          </a:p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Dr</a:t>
            </a:r>
            <a:r>
              <a:rPr lang="en-US" sz="4000" dirty="0"/>
              <a:t>. Scott Weber is involved in </a:t>
            </a:r>
            <a:r>
              <a:rPr lang="en-US" sz="4000" dirty="0" smtClean="0"/>
              <a:t>that </a:t>
            </a:r>
            <a:r>
              <a:rPr lang="en-US" sz="4000" dirty="0"/>
              <a:t>effort</a:t>
            </a:r>
          </a:p>
          <a:p>
            <a:pPr marL="475488" lvl="2" indent="0">
              <a:spcBef>
                <a:spcPts val="0"/>
              </a:spcBef>
              <a:spcAft>
                <a:spcPts val="400"/>
              </a:spcAft>
              <a:buNone/>
            </a:pPr>
            <a:endParaRPr lang="en-US" sz="3600" dirty="0"/>
          </a:p>
          <a:p>
            <a:pPr marL="475488" lvl="2" indent="0">
              <a:spcBef>
                <a:spcPts val="0"/>
              </a:spcBef>
              <a:spcAft>
                <a:spcPts val="400"/>
              </a:spcAft>
              <a:buNone/>
            </a:pPr>
            <a:endParaRPr lang="en-US" sz="35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9EBA29"/>
                </a:solidFill>
              </a:rPr>
              <a:t>Increase Alumni Giving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7543800" cy="4625609"/>
          </a:xfrm>
        </p:spPr>
        <p:txBody>
          <a:bodyPr>
            <a:noAutofit/>
          </a:bodyPr>
          <a:lstStyle/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Increase </a:t>
            </a:r>
            <a:r>
              <a:rPr lang="en-US" sz="4000" dirty="0"/>
              <a:t>alumni participation rate from 9.6% to </a:t>
            </a:r>
            <a:r>
              <a:rPr lang="en-US" sz="4000" dirty="0" smtClean="0"/>
              <a:t>10%</a:t>
            </a:r>
          </a:p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That </a:t>
            </a:r>
            <a:r>
              <a:rPr lang="en-US" sz="4000" dirty="0"/>
              <a:t>is 1,000 new </a:t>
            </a:r>
            <a:r>
              <a:rPr lang="en-US" sz="4000" dirty="0" smtClean="0"/>
              <a:t>donors</a:t>
            </a:r>
            <a:endParaRPr lang="en-US" sz="4000" dirty="0"/>
          </a:p>
          <a:p>
            <a:pPr marL="475488" lvl="2" indent="0">
              <a:spcBef>
                <a:spcPts val="0"/>
              </a:spcBef>
              <a:spcAft>
                <a:spcPts val="400"/>
              </a:spcAft>
              <a:buNone/>
            </a:pPr>
            <a:endParaRPr lang="en-US" sz="3500" dirty="0" smtClean="0"/>
          </a:p>
        </p:txBody>
      </p:sp>
    </p:spTree>
    <p:extLst>
      <p:ext uri="{BB962C8B-B14F-4D97-AF65-F5344CB8AC3E}">
        <p14:creationId xmlns:p14="http://schemas.microsoft.com/office/powerpoint/2010/main" val="41174465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9EBA29"/>
                </a:solidFill>
              </a:rPr>
              <a:t>Increase Alumni Participation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03791"/>
            <a:ext cx="7543800" cy="4625609"/>
          </a:xfrm>
        </p:spPr>
        <p:txBody>
          <a:bodyPr>
            <a:noAutofit/>
          </a:bodyPr>
          <a:lstStyle/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Further </a:t>
            </a:r>
            <a:r>
              <a:rPr lang="en-US" sz="4000" dirty="0"/>
              <a:t>engage </a:t>
            </a:r>
            <a:r>
              <a:rPr lang="en-US" sz="4000" dirty="0" smtClean="0"/>
              <a:t>alumni </a:t>
            </a:r>
            <a:r>
              <a:rPr lang="en-US" sz="4000" dirty="0"/>
              <a:t>so </a:t>
            </a:r>
            <a:r>
              <a:rPr lang="en-US" sz="4000" dirty="0" smtClean="0"/>
              <a:t>they </a:t>
            </a:r>
            <a:r>
              <a:rPr lang="en-US" sz="4000" dirty="0"/>
              <a:t>continue a </a:t>
            </a:r>
            <a:r>
              <a:rPr lang="en-US" sz="4000" dirty="0" smtClean="0"/>
              <a:t>life-long </a:t>
            </a:r>
            <a:r>
              <a:rPr lang="en-US" sz="4000" dirty="0"/>
              <a:t>and positive relationship with </a:t>
            </a:r>
            <a:r>
              <a:rPr lang="en-US" sz="4000" dirty="0" smtClean="0"/>
              <a:t>UB</a:t>
            </a:r>
          </a:p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Alumni Engagement and Philanthropy Task Force recommendations</a:t>
            </a:r>
            <a:endParaRPr lang="en-US" sz="4000" dirty="0"/>
          </a:p>
          <a:p>
            <a:pPr indent="0">
              <a:buNone/>
            </a:pPr>
            <a:endParaRPr lang="en-US" sz="4000" dirty="0" smtClean="0"/>
          </a:p>
          <a:p>
            <a:pPr indent="0">
              <a:buNone/>
            </a:pPr>
            <a:endParaRPr lang="en-US" sz="4000" dirty="0"/>
          </a:p>
          <a:p>
            <a:pPr indent="0">
              <a:buNone/>
            </a:pPr>
            <a:endParaRPr lang="en-US" sz="4000" dirty="0" smtClean="0"/>
          </a:p>
          <a:p>
            <a:pPr lv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74066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Spheres of Influence – Alumni Giving</a:t>
            </a:r>
            <a:endParaRPr lang="en-US" sz="4000" dirty="0"/>
          </a:p>
        </p:txBody>
      </p:sp>
      <p:pic>
        <p:nvPicPr>
          <p:cNvPr id="4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5257800" cy="525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382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9EBA29"/>
                </a:solidFill>
              </a:rPr>
              <a:t>Building the Culture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8912" lvl="1">
              <a:spcBef>
                <a:spcPts val="0"/>
              </a:spcBef>
            </a:pPr>
            <a:r>
              <a:rPr lang="en-US" sz="4000" dirty="0" smtClean="0"/>
              <a:t>Improve culture </a:t>
            </a:r>
            <a:r>
              <a:rPr lang="en-US" sz="4000" dirty="0"/>
              <a:t>of philanthropy on campus and with </a:t>
            </a:r>
            <a:r>
              <a:rPr lang="en-US" sz="4000" dirty="0" smtClean="0"/>
              <a:t>constituents</a:t>
            </a:r>
            <a:endParaRPr lang="en-US" sz="4000" dirty="0"/>
          </a:p>
          <a:p>
            <a:pPr marL="438912" lvl="1">
              <a:spcBef>
                <a:spcPts val="0"/>
              </a:spcBef>
            </a:pPr>
            <a:endParaRPr lang="en-US" sz="4000" b="1" dirty="0"/>
          </a:p>
          <a:p>
            <a:pPr marL="438912" lvl="1">
              <a:spcBef>
                <a:spcPts val="0"/>
              </a:spcBef>
            </a:pPr>
            <a:endParaRPr lang="en-US" sz="4000" dirty="0" smtClean="0"/>
          </a:p>
          <a:p>
            <a:pPr lvl="0" indent="0">
              <a:buNone/>
            </a:pP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8077200" cy="4645152"/>
          </a:xfrm>
        </p:spPr>
        <p:txBody>
          <a:bodyPr>
            <a:normAutofit/>
          </a:bodyPr>
          <a:lstStyle/>
          <a:p>
            <a:pPr marL="457200"/>
            <a:r>
              <a:rPr lang="en-US" dirty="0" smtClean="0">
                <a:solidFill>
                  <a:srgbClr val="9EBA29"/>
                </a:solidFill>
              </a:rPr>
              <a:t/>
            </a:r>
            <a:br>
              <a:rPr lang="en-US" dirty="0" smtClean="0">
                <a:solidFill>
                  <a:srgbClr val="9EBA29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rgbClr val="9EBA29"/>
                </a:solidFill>
              </a:rPr>
              <a:t>Alumni and</a:t>
            </a:r>
            <a:br>
              <a:rPr lang="en-US" dirty="0" smtClean="0">
                <a:solidFill>
                  <a:srgbClr val="9EBA29"/>
                </a:solidFill>
              </a:rPr>
            </a:br>
            <a:r>
              <a:rPr lang="en-US" dirty="0" smtClean="0">
                <a:solidFill>
                  <a:srgbClr val="9EBA29"/>
                </a:solidFill>
              </a:rPr>
              <a:t>Development </a:t>
            </a:r>
            <a:br>
              <a:rPr lang="en-US" dirty="0" smtClean="0">
                <a:solidFill>
                  <a:srgbClr val="9EBA29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Facts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 descr="cntrd_1-line_bl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5638800"/>
            <a:ext cx="7696200" cy="5068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Grow the Endowment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4400" dirty="0" smtClean="0"/>
          </a:p>
          <a:p>
            <a:pPr marL="438912" lvl="1">
              <a:spcBef>
                <a:spcPts val="0"/>
              </a:spcBef>
            </a:pPr>
            <a:r>
              <a:rPr lang="en-US" sz="4000" dirty="0" smtClean="0"/>
              <a:t>UB’s endowment is $554,392,383</a:t>
            </a:r>
          </a:p>
          <a:p>
            <a:pPr marL="438912" lvl="1">
              <a:spcBef>
                <a:spcPts val="0"/>
              </a:spcBef>
            </a:pPr>
            <a:r>
              <a:rPr lang="en-US" sz="4000" dirty="0" smtClean="0"/>
              <a:t> UB ranks in bottom third when compared to AAU public peers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Why </a:t>
            </a:r>
            <a:r>
              <a:rPr lang="en-US" sz="4800" dirty="0">
                <a:solidFill>
                  <a:srgbClr val="9EBA29"/>
                </a:solidFill>
              </a:rPr>
              <a:t>E</a:t>
            </a:r>
            <a:r>
              <a:rPr lang="en-US" sz="4800" dirty="0" smtClean="0">
                <a:solidFill>
                  <a:srgbClr val="9EBA29"/>
                </a:solidFill>
              </a:rPr>
              <a:t>ndowment?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8912" lvl="1">
              <a:spcBef>
                <a:spcPts val="0"/>
              </a:spcBef>
            </a:pPr>
            <a:r>
              <a:rPr lang="en-US" sz="4000" dirty="0" smtClean="0"/>
              <a:t>The </a:t>
            </a:r>
            <a:r>
              <a:rPr lang="en-US" sz="4000" dirty="0"/>
              <a:t>UB Foundation endowment allows UB to be less dependent </a:t>
            </a:r>
            <a:r>
              <a:rPr lang="en-US" sz="4000" dirty="0" smtClean="0"/>
              <a:t>upon </a:t>
            </a:r>
            <a:r>
              <a:rPr lang="en-US" sz="4000" dirty="0"/>
              <a:t>unpredictable sources of </a:t>
            </a:r>
            <a:r>
              <a:rPr lang="en-US" sz="4000" dirty="0" smtClean="0"/>
              <a:t>revenue</a:t>
            </a:r>
          </a:p>
          <a:p>
            <a:pPr marL="438912" lvl="1">
              <a:spcBef>
                <a:spcPts val="0"/>
              </a:spcBef>
            </a:pPr>
            <a:r>
              <a:rPr lang="en-US" sz="4000" dirty="0" smtClean="0"/>
              <a:t>UBF Gift Stewardship Committee</a:t>
            </a:r>
            <a:endParaRPr lang="en-US" sz="4000" dirty="0"/>
          </a:p>
          <a:p>
            <a:pPr marL="438912" lvl="1">
              <a:spcBef>
                <a:spcPts val="0"/>
              </a:spcBef>
            </a:pPr>
            <a:endParaRPr lang="en-US" sz="4000" dirty="0"/>
          </a:p>
          <a:p>
            <a:pPr marL="457200" lvl="1" indent="0">
              <a:spcBef>
                <a:spcPts val="0"/>
              </a:spcBef>
              <a:buNone/>
            </a:pPr>
            <a:endParaRPr lang="en-US" sz="4000" dirty="0" smtClean="0"/>
          </a:p>
          <a:p>
            <a:pPr marL="457200" lvl="1" indent="0">
              <a:spcBef>
                <a:spcPts val="0"/>
              </a:spcBef>
              <a:buNone/>
            </a:pPr>
            <a:endParaRPr lang="en-US" sz="4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Active Campaigns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75191"/>
            <a:ext cx="7772400" cy="4625609"/>
          </a:xfrm>
        </p:spPr>
        <p:txBody>
          <a:bodyPr>
            <a:noAutofit/>
          </a:bodyPr>
          <a:lstStyle/>
          <a:p>
            <a:pPr marL="438912" lvl="1">
              <a:spcBef>
                <a:spcPts val="0"/>
              </a:spcBef>
            </a:pPr>
            <a:r>
              <a:rPr lang="en-US" sz="3500" dirty="0" smtClean="0"/>
              <a:t> Law School</a:t>
            </a:r>
          </a:p>
          <a:p>
            <a:pPr marL="704088" lvl="2">
              <a:spcBef>
                <a:spcPts val="0"/>
              </a:spcBef>
            </a:pPr>
            <a:r>
              <a:rPr lang="en-US" sz="3500" dirty="0" smtClean="0"/>
              <a:t>Campaign Goal - $30M</a:t>
            </a:r>
          </a:p>
          <a:p>
            <a:pPr marL="704088" lvl="2">
              <a:spcBef>
                <a:spcPts val="0"/>
              </a:spcBef>
            </a:pPr>
            <a:r>
              <a:rPr lang="en-US" sz="3500" dirty="0" smtClean="0"/>
              <a:t>Total raised - $21.8M (73% of goal)</a:t>
            </a:r>
          </a:p>
          <a:p>
            <a:pPr marL="438912" lvl="1">
              <a:spcBef>
                <a:spcPts val="0"/>
              </a:spcBef>
            </a:pPr>
            <a:endParaRPr lang="en-US" sz="3500" dirty="0" smtClean="0"/>
          </a:p>
          <a:p>
            <a:pPr marL="438912" lvl="1">
              <a:spcBef>
                <a:spcPts val="0"/>
              </a:spcBef>
            </a:pPr>
            <a:r>
              <a:rPr lang="en-US" sz="3500" dirty="0" smtClean="0"/>
              <a:t>School of Medicine and Biomedical Sciences</a:t>
            </a:r>
          </a:p>
          <a:p>
            <a:pPr marL="704088" lvl="2">
              <a:spcBef>
                <a:spcPts val="0"/>
              </a:spcBef>
            </a:pPr>
            <a:r>
              <a:rPr lang="en-US" sz="3500" dirty="0" smtClean="0"/>
              <a:t>Campaign Goal - $200M</a:t>
            </a:r>
          </a:p>
          <a:p>
            <a:pPr marL="704088" lvl="2">
              <a:spcBef>
                <a:spcPts val="0"/>
              </a:spcBef>
            </a:pPr>
            <a:r>
              <a:rPr lang="en-US" sz="3500" dirty="0" smtClean="0"/>
              <a:t>Total raised - $115.1M (57.5% of goal)</a:t>
            </a:r>
          </a:p>
          <a:p>
            <a:pPr marL="164592" lvl="1" indent="0">
              <a:spcBef>
                <a:spcPts val="0"/>
              </a:spcBef>
              <a:buNone/>
            </a:pPr>
            <a:endParaRPr lang="en-US" sz="35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6321623"/>
            <a:ext cx="784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*Campaign totals through January 31, 2014</a:t>
            </a:r>
            <a:endParaRPr lang="en-US" sz="14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Key Metrics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85800" y="1673132"/>
            <a:ext cx="7400757" cy="4457687"/>
            <a:chOff x="1295400" y="1566297"/>
            <a:chExt cx="4782365" cy="3300744"/>
          </a:xfrm>
          <a:effectLst>
            <a:outerShdw blurRad="419100" dist="25400" algn="l" rotWithShape="0">
              <a:srgbClr val="606060">
                <a:alpha val="40000"/>
              </a:srgbClr>
            </a:outerShdw>
          </a:effectLst>
        </p:grpSpPr>
        <p:grpSp>
          <p:nvGrpSpPr>
            <p:cNvPr id="6" name="Group 5"/>
            <p:cNvGrpSpPr/>
            <p:nvPr/>
          </p:nvGrpSpPr>
          <p:grpSpPr>
            <a:xfrm>
              <a:off x="1295400" y="1715326"/>
              <a:ext cx="4048166" cy="3151680"/>
              <a:chOff x="457198" y="1058851"/>
              <a:chExt cx="4048166" cy="4441866"/>
            </a:xfrm>
            <a:effectLst>
              <a:outerShdw blurRad="317500" dist="25400" dir="2700000" algn="tl" rotWithShape="0">
                <a:srgbClr val="606060">
                  <a:alpha val="40000"/>
                </a:srgbClr>
              </a:outerShdw>
            </a:effectLst>
          </p:grpSpPr>
          <p:grpSp>
            <p:nvGrpSpPr>
              <p:cNvPr id="15" name="Group 14"/>
              <p:cNvGrpSpPr/>
              <p:nvPr/>
            </p:nvGrpSpPr>
            <p:grpSpPr>
              <a:xfrm>
                <a:off x="457199" y="1058851"/>
                <a:ext cx="4048158" cy="4441866"/>
                <a:chOff x="28570" y="950707"/>
                <a:chExt cx="4048158" cy="4441866"/>
              </a:xfrm>
            </p:grpSpPr>
            <p:sp>
              <p:nvSpPr>
                <p:cNvPr id="22" name="Text Box 17"/>
                <p:cNvSpPr txBox="1">
                  <a:spLocks noChangeArrowheads="1"/>
                </p:cNvSpPr>
                <p:nvPr/>
              </p:nvSpPr>
              <p:spPr bwMode="gray">
                <a:xfrm>
                  <a:off x="333373" y="950707"/>
                  <a:ext cx="2495550" cy="5492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endParaRPr lang="de-DE" b="1" noProof="1">
                    <a:solidFill>
                      <a:srgbClr val="60606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23" name="Text Box 19"/>
                <p:cNvSpPr txBox="1">
                  <a:spLocks noChangeArrowheads="1"/>
                </p:cNvSpPr>
                <p:nvPr/>
              </p:nvSpPr>
              <p:spPr bwMode="gray">
                <a:xfrm>
                  <a:off x="28570" y="4820468"/>
                  <a:ext cx="4048158" cy="57210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lIns="108000" tIns="72000" rIns="108000" bIns="72000" anchor="ctr" anchorCtr="0"/>
                <a:lstStyle>
                  <a:defPPr>
                    <a:defRPr lang="de-DE"/>
                  </a:defPPr>
                  <a:lvl1pPr indent="0">
                    <a:lnSpc>
                      <a:spcPct val="95000"/>
                    </a:lnSpc>
                    <a:spcAft>
                      <a:spcPts val="800"/>
                    </a:spcAft>
                    <a:buClr>
                      <a:srgbClr val="969696"/>
                    </a:buClr>
                    <a:buFont typeface="Wingdings" pitchFamily="2" charset="2"/>
                    <a:buNone/>
                    <a:defRPr>
                      <a:solidFill>
                        <a:srgbClr val="000000"/>
                      </a:solidFill>
                      <a:cs typeface="Arial" charset="0"/>
                    </a:defRPr>
                  </a:lvl1pPr>
                </a:lstStyle>
                <a:p>
                  <a:r>
                    <a:rPr lang="de-DE" sz="1800" b="1" noProof="1" smtClean="0">
                      <a:solidFill>
                        <a:srgbClr val="606060"/>
                      </a:solidFill>
                      <a:latin typeface="Helvetica" pitchFamily="34" charset="0"/>
                    </a:rPr>
                    <a:t>Alumni Event Attendance</a:t>
                  </a:r>
                  <a:r>
                    <a:rPr lang="de-DE" sz="1800" b="1" noProof="1">
                      <a:solidFill>
                        <a:srgbClr val="606060"/>
                      </a:solidFill>
                      <a:latin typeface="Helvetica" pitchFamily="34" charset="0"/>
                    </a:rPr>
                    <a:t> </a:t>
                  </a:r>
                  <a:r>
                    <a:rPr lang="de-DE" sz="1800" noProof="1">
                      <a:solidFill>
                        <a:srgbClr val="606060"/>
                      </a:solidFill>
                      <a:latin typeface="Helvetica" pitchFamily="34" charset="0"/>
                    </a:rPr>
                    <a:t>(internal reporting only)</a:t>
                  </a:r>
                  <a:endParaRPr lang="de-DE" sz="1800" b="1" noProof="1">
                    <a:solidFill>
                      <a:srgbClr val="606060"/>
                    </a:solidFill>
                    <a:latin typeface="Helvetica" pitchFamily="34" charset="0"/>
                  </a:endParaRPr>
                </a:p>
              </p:txBody>
            </p:sp>
          </p:grpSp>
          <p:sp>
            <p:nvSpPr>
              <p:cNvPr id="16" name="Text Box 19"/>
              <p:cNvSpPr txBox="1">
                <a:spLocks noChangeArrowheads="1"/>
              </p:cNvSpPr>
              <p:nvPr/>
            </p:nvSpPr>
            <p:spPr bwMode="gray">
              <a:xfrm>
                <a:off x="457200" y="2133600"/>
                <a:ext cx="4038600" cy="567741"/>
              </a:xfrm>
              <a:prstGeom prst="rect">
                <a:avLst/>
              </a:prstGeom>
              <a:solidFill>
                <a:srgbClr val="EDF6FD"/>
              </a:solidFill>
              <a:ln w="12700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/>
            </p:spPr>
            <p:txBody>
              <a:bodyPr lIns="108000" tIns="72000" rIns="108000" bIns="72000" anchor="ctr" anchorCtr="0"/>
              <a:lstStyle>
                <a:defPPr>
                  <a:defRPr lang="de-DE"/>
                </a:defPPr>
                <a:lvl1pPr indent="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typeface="Wingdings" pitchFamily="2" charset="2"/>
                  <a:buNone/>
                  <a:defRPr>
                    <a:solidFill>
                      <a:srgbClr val="000000"/>
                    </a:solidFill>
                    <a:cs typeface="Arial" charset="0"/>
                  </a:defRPr>
                </a:lvl1pPr>
              </a:lstStyle>
              <a:p>
                <a:r>
                  <a:rPr lang="de-DE" sz="1800" b="1" noProof="1" smtClean="0">
                    <a:solidFill>
                      <a:srgbClr val="606060"/>
                    </a:solidFill>
                    <a:latin typeface="Helvetica" pitchFamily="34" charset="0"/>
                  </a:rPr>
                  <a:t>New Pledges</a:t>
                </a:r>
                <a:endParaRPr lang="de-DE" sz="1800" b="1" noProof="1">
                  <a:solidFill>
                    <a:srgbClr val="60606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7" name="Text Box 19"/>
              <p:cNvSpPr txBox="1">
                <a:spLocks noChangeArrowheads="1"/>
              </p:cNvSpPr>
              <p:nvPr/>
            </p:nvSpPr>
            <p:spPr bwMode="gray">
              <a:xfrm>
                <a:off x="457201" y="1579920"/>
                <a:ext cx="4038600" cy="558431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/>
            </p:spPr>
            <p:txBody>
              <a:bodyPr lIns="108000" tIns="72000" rIns="108000" bIns="72000" anchor="ctr" anchorCtr="0"/>
              <a:lstStyle>
                <a:defPPr>
                  <a:defRPr lang="de-DE"/>
                </a:defPPr>
                <a:lvl1pPr indent="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typeface="Wingdings" pitchFamily="2" charset="2"/>
                  <a:buNone/>
                  <a:defRPr>
                    <a:solidFill>
                      <a:srgbClr val="000000"/>
                    </a:solidFill>
                    <a:cs typeface="Arial" charset="0"/>
                  </a:defRPr>
                </a:lvl1pPr>
              </a:lstStyle>
              <a:p>
                <a:r>
                  <a:rPr lang="de-DE" sz="1800" b="1" noProof="1" smtClean="0">
                    <a:solidFill>
                      <a:srgbClr val="606060"/>
                    </a:solidFill>
                    <a:latin typeface="Helvetica" pitchFamily="34" charset="0"/>
                  </a:rPr>
                  <a:t>Gifts</a:t>
                </a:r>
                <a:endParaRPr lang="de-DE" sz="1800" b="1" noProof="1">
                  <a:solidFill>
                    <a:srgbClr val="60606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8" name="Text Box 19"/>
              <p:cNvSpPr txBox="1">
                <a:spLocks noChangeArrowheads="1"/>
              </p:cNvSpPr>
              <p:nvPr/>
            </p:nvSpPr>
            <p:spPr bwMode="gray">
              <a:xfrm>
                <a:off x="457198" y="3795437"/>
                <a:ext cx="4048166" cy="57525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/>
            </p:spPr>
            <p:txBody>
              <a:bodyPr lIns="108000" tIns="72000" rIns="108000" bIns="72000" anchor="ctr" anchorCtr="0"/>
              <a:lstStyle>
                <a:defPPr>
                  <a:defRPr lang="de-DE"/>
                </a:defPPr>
                <a:lvl1pPr indent="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typeface="Wingdings" pitchFamily="2" charset="2"/>
                  <a:buNone/>
                  <a:defRPr>
                    <a:solidFill>
                      <a:srgbClr val="000000"/>
                    </a:solidFill>
                    <a:cs typeface="Arial" charset="0"/>
                  </a:defRPr>
                </a:lvl1pPr>
              </a:lstStyle>
              <a:p>
                <a:r>
                  <a:rPr lang="de-DE" sz="1800" b="1" noProof="1">
                    <a:solidFill>
                      <a:srgbClr val="606060"/>
                    </a:solidFill>
                    <a:latin typeface="Helvetica" pitchFamily="34" charset="0"/>
                  </a:rPr>
                  <a:t>#</a:t>
                </a:r>
                <a:r>
                  <a:rPr lang="de-DE" sz="1800" b="1" noProof="1" smtClean="0">
                    <a:solidFill>
                      <a:srgbClr val="606060"/>
                    </a:solidFill>
                    <a:latin typeface="Helvetica" pitchFamily="34" charset="0"/>
                  </a:rPr>
                  <a:t> of Tier 1 Solicitations</a:t>
                </a:r>
                <a:r>
                  <a:rPr lang="de-DE" sz="1800" b="1" noProof="1">
                    <a:solidFill>
                      <a:srgbClr val="606060"/>
                    </a:solidFill>
                    <a:latin typeface="Helvetica" pitchFamily="34" charset="0"/>
                  </a:rPr>
                  <a:t> </a:t>
                </a:r>
                <a:r>
                  <a:rPr lang="de-DE" sz="1800" noProof="1">
                    <a:solidFill>
                      <a:srgbClr val="606060"/>
                    </a:solidFill>
                    <a:latin typeface="Helvetica" pitchFamily="34" charset="0"/>
                  </a:rPr>
                  <a:t>(internal reporting only)</a:t>
                </a:r>
                <a:endParaRPr lang="de-DE" sz="1800" b="1" noProof="1">
                  <a:solidFill>
                    <a:srgbClr val="60606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9" name="Text Box 19"/>
              <p:cNvSpPr txBox="1">
                <a:spLocks noChangeArrowheads="1"/>
              </p:cNvSpPr>
              <p:nvPr/>
            </p:nvSpPr>
            <p:spPr bwMode="gray">
              <a:xfrm>
                <a:off x="457198" y="2701342"/>
                <a:ext cx="4038600" cy="56774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/>
            </p:spPr>
            <p:txBody>
              <a:bodyPr lIns="108000" tIns="72000" rIns="108000" bIns="72000" anchor="ctr" anchorCtr="0"/>
              <a:lstStyle>
                <a:defPPr>
                  <a:defRPr lang="de-DE"/>
                </a:defPPr>
                <a:lvl1pPr indent="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typeface="Wingdings" pitchFamily="2" charset="2"/>
                  <a:buNone/>
                  <a:defRPr>
                    <a:solidFill>
                      <a:srgbClr val="000000"/>
                    </a:solidFill>
                    <a:cs typeface="Arial" charset="0"/>
                  </a:defRPr>
                </a:lvl1pPr>
              </a:lstStyle>
              <a:p>
                <a:r>
                  <a:rPr lang="de-DE" sz="1800" b="1" noProof="1" smtClean="0">
                    <a:solidFill>
                      <a:srgbClr val="606060"/>
                    </a:solidFill>
                    <a:latin typeface="Helvetica" pitchFamily="34" charset="0"/>
                  </a:rPr>
                  <a:t>Gifts for Endowment</a:t>
                </a:r>
                <a:endParaRPr lang="de-DE" sz="1800" b="1" noProof="1">
                  <a:solidFill>
                    <a:srgbClr val="606060"/>
                  </a:solidFill>
                  <a:latin typeface="Helvetica" pitchFamily="34" charset="0"/>
                </a:endParaRPr>
              </a:p>
            </p:txBody>
          </p:sp>
          <p:sp>
            <p:nvSpPr>
              <p:cNvPr id="20" name="Text Box 19"/>
              <p:cNvSpPr txBox="1">
                <a:spLocks noChangeArrowheads="1"/>
              </p:cNvSpPr>
              <p:nvPr/>
            </p:nvSpPr>
            <p:spPr bwMode="gray">
              <a:xfrm>
                <a:off x="457213" y="4370442"/>
                <a:ext cx="4048151" cy="567741"/>
              </a:xfrm>
              <a:prstGeom prst="rect">
                <a:avLst/>
              </a:prstGeom>
              <a:solidFill>
                <a:srgbClr val="EDF6FD"/>
              </a:solidFill>
              <a:ln w="12700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/>
            </p:spPr>
            <p:txBody>
              <a:bodyPr lIns="108000" tIns="72000" rIns="108000" bIns="72000" anchor="ctr" anchorCtr="0"/>
              <a:lstStyle>
                <a:defPPr>
                  <a:defRPr lang="de-DE"/>
                </a:defPPr>
                <a:lvl1pPr indent="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typeface="Wingdings" pitchFamily="2" charset="2"/>
                  <a:buNone/>
                  <a:defRPr>
                    <a:solidFill>
                      <a:srgbClr val="000000"/>
                    </a:solidFill>
                    <a:cs typeface="Arial" charset="0"/>
                  </a:defRPr>
                </a:lvl1pPr>
              </a:lstStyle>
              <a:p>
                <a:r>
                  <a:rPr lang="de-DE" sz="1800" b="1" noProof="1">
                    <a:solidFill>
                      <a:srgbClr val="606060"/>
                    </a:solidFill>
                    <a:latin typeface="Helvetica" pitchFamily="34" charset="0"/>
                  </a:rPr>
                  <a:t>#</a:t>
                </a:r>
                <a:r>
                  <a:rPr lang="de-DE" sz="1800" b="1" noProof="1" smtClean="0">
                    <a:solidFill>
                      <a:srgbClr val="606060"/>
                    </a:solidFill>
                    <a:latin typeface="Helvetica" pitchFamily="34" charset="0"/>
                  </a:rPr>
                  <a:t> of Face-to-Face Visits </a:t>
                </a:r>
                <a:r>
                  <a:rPr lang="de-DE" sz="1800" noProof="1" smtClean="0">
                    <a:solidFill>
                      <a:srgbClr val="606060"/>
                    </a:solidFill>
                    <a:latin typeface="Helvetica" pitchFamily="34" charset="0"/>
                  </a:rPr>
                  <a:t>(internal reporting only)</a:t>
                </a:r>
                <a:endParaRPr lang="de-DE" sz="1800" noProof="1">
                  <a:solidFill>
                    <a:srgbClr val="606060"/>
                  </a:solidFill>
                  <a:latin typeface="Helvetica" pitchFamily="34" charset="0"/>
                </a:endParaRPr>
              </a:p>
            </p:txBody>
          </p:sp>
          <p:sp>
            <p:nvSpPr>
              <p:cNvPr id="21" name="Text Box 19"/>
              <p:cNvSpPr txBox="1">
                <a:spLocks noChangeArrowheads="1"/>
              </p:cNvSpPr>
              <p:nvPr/>
            </p:nvSpPr>
            <p:spPr bwMode="gray">
              <a:xfrm>
                <a:off x="457198" y="3228294"/>
                <a:ext cx="4038600" cy="567741"/>
              </a:xfrm>
              <a:prstGeom prst="rect">
                <a:avLst/>
              </a:prstGeom>
              <a:solidFill>
                <a:srgbClr val="EDF6FD"/>
              </a:solidFill>
              <a:ln w="12700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/>
            </p:spPr>
            <p:txBody>
              <a:bodyPr lIns="108000" tIns="72000" rIns="108000" bIns="72000" anchor="ctr" anchorCtr="0"/>
              <a:lstStyle>
                <a:defPPr>
                  <a:defRPr lang="de-DE"/>
                </a:defPPr>
                <a:lvl1pPr indent="0">
                  <a:lnSpc>
                    <a:spcPct val="95000"/>
                  </a:lnSpc>
                  <a:spcAft>
                    <a:spcPts val="800"/>
                  </a:spcAft>
                  <a:buClr>
                    <a:srgbClr val="969696"/>
                  </a:buClr>
                  <a:buFont typeface="Wingdings" pitchFamily="2" charset="2"/>
                  <a:buNone/>
                  <a:defRPr>
                    <a:solidFill>
                      <a:srgbClr val="000000"/>
                    </a:solidFill>
                    <a:cs typeface="Arial" charset="0"/>
                  </a:defRPr>
                </a:lvl1pPr>
              </a:lstStyle>
              <a:p>
                <a:r>
                  <a:rPr lang="de-DE" sz="1800" b="1" noProof="1" smtClean="0">
                    <a:solidFill>
                      <a:srgbClr val="606060"/>
                    </a:solidFill>
                    <a:latin typeface="Helvetica" pitchFamily="34" charset="0"/>
                  </a:rPr>
                  <a:t>Alumni Participation Rate</a:t>
                </a:r>
                <a:endParaRPr lang="de-DE" sz="1800" b="1" noProof="1">
                  <a:solidFill>
                    <a:srgbClr val="606060"/>
                  </a:solidFill>
                  <a:latin typeface="Helvetica" pitchFamily="34" charset="0"/>
                </a:endParaRPr>
              </a:p>
            </p:txBody>
          </p:sp>
        </p:grpSp>
        <p:sp>
          <p:nvSpPr>
            <p:cNvPr id="7" name="Rectangle 28"/>
            <p:cNvSpPr>
              <a:spLocks noChangeArrowheads="1"/>
            </p:cNvSpPr>
            <p:nvPr/>
          </p:nvSpPr>
          <p:spPr bwMode="gray">
            <a:xfrm>
              <a:off x="5330384" y="2086504"/>
              <a:ext cx="742697" cy="40141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lIns="108000" tIns="144000" rIns="108000" bIns="72000" anchor="ctr" anchorCtr="0"/>
            <a:lstStyle/>
            <a:p>
              <a:pPr algn="ctr">
                <a:lnSpc>
                  <a:spcPct val="90000"/>
                </a:lnSpc>
                <a:spcAft>
                  <a:spcPct val="20000"/>
                </a:spcAft>
              </a:pPr>
              <a:r>
                <a:rPr lang="de-DE" sz="1600" noProof="1">
                  <a:solidFill>
                    <a:srgbClr val="606060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pitchFamily="34" charset="0"/>
                </a:rPr>
                <a:t>X</a:t>
              </a:r>
            </a:p>
          </p:txBody>
        </p:sp>
        <p:sp>
          <p:nvSpPr>
            <p:cNvPr id="8" name="Rectangle 28"/>
            <p:cNvSpPr>
              <a:spLocks noChangeArrowheads="1"/>
            </p:cNvSpPr>
            <p:nvPr/>
          </p:nvSpPr>
          <p:spPr bwMode="gray">
            <a:xfrm>
              <a:off x="5330378" y="2481309"/>
              <a:ext cx="742697" cy="399465"/>
            </a:xfrm>
            <a:prstGeom prst="rect">
              <a:avLst/>
            </a:prstGeom>
            <a:solidFill>
              <a:srgbClr val="EDF6FD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lIns="108000" tIns="144000" rIns="108000" bIns="72000" anchor="ctr" anchorCtr="0"/>
            <a:lstStyle/>
            <a:p>
              <a:pPr algn="ctr">
                <a:lnSpc>
                  <a:spcPct val="90000"/>
                </a:lnSpc>
                <a:spcAft>
                  <a:spcPct val="20000"/>
                </a:spcAft>
              </a:pPr>
              <a:endParaRPr lang="de-DE" sz="1600" noProof="1">
                <a:solidFill>
                  <a:srgbClr val="606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pitchFamily="34" charset="0"/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/>
          </p:nvSpPr>
          <p:spPr bwMode="gray">
            <a:xfrm>
              <a:off x="5330371" y="4460834"/>
              <a:ext cx="742697" cy="40620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lIns="108000" tIns="144000" rIns="108000" bIns="72000" anchor="ctr" anchorCtr="0"/>
            <a:lstStyle/>
            <a:p>
              <a:pPr algn="ctr">
                <a:lnSpc>
                  <a:spcPct val="90000"/>
                </a:lnSpc>
                <a:spcAft>
                  <a:spcPct val="20000"/>
                </a:spcAft>
              </a:pPr>
              <a:endParaRPr lang="de-DE" sz="1600" noProof="1">
                <a:solidFill>
                  <a:srgbClr val="606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pitchFamily="34" charset="0"/>
              </a:endParaRPr>
            </a:p>
          </p:txBody>
        </p:sp>
        <p:sp>
          <p:nvSpPr>
            <p:cNvPr id="10" name="Rectangle 28"/>
            <p:cNvSpPr>
              <a:spLocks noChangeArrowheads="1"/>
            </p:cNvSpPr>
            <p:nvPr/>
          </p:nvSpPr>
          <p:spPr bwMode="gray">
            <a:xfrm>
              <a:off x="5330380" y="2880773"/>
              <a:ext cx="742691" cy="37389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lIns="108000" tIns="144000" rIns="108000" bIns="72000" anchor="ctr" anchorCtr="0"/>
            <a:lstStyle/>
            <a:p>
              <a:pPr algn="ctr">
                <a:lnSpc>
                  <a:spcPct val="90000"/>
                </a:lnSpc>
                <a:spcAft>
                  <a:spcPct val="20000"/>
                </a:spcAft>
              </a:pPr>
              <a:r>
                <a:rPr lang="de-DE" sz="1600" noProof="1">
                  <a:solidFill>
                    <a:srgbClr val="606060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pitchFamily="34" charset="0"/>
                </a:rPr>
                <a:t>X</a:t>
              </a:r>
            </a:p>
          </p:txBody>
        </p:sp>
        <p:sp>
          <p:nvSpPr>
            <p:cNvPr id="11" name="Rectangle 28"/>
            <p:cNvSpPr>
              <a:spLocks noChangeArrowheads="1"/>
            </p:cNvSpPr>
            <p:nvPr/>
          </p:nvSpPr>
          <p:spPr bwMode="gray">
            <a:xfrm>
              <a:off x="5330406" y="3657078"/>
              <a:ext cx="742697" cy="40646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lIns="108000" tIns="144000" rIns="108000" bIns="72000" anchor="ctr" anchorCtr="0"/>
            <a:lstStyle/>
            <a:p>
              <a:pPr algn="ctr">
                <a:lnSpc>
                  <a:spcPct val="90000"/>
                </a:lnSpc>
                <a:spcAft>
                  <a:spcPct val="20000"/>
                </a:spcAft>
              </a:pPr>
              <a:endParaRPr lang="de-DE" sz="1600" noProof="1">
                <a:solidFill>
                  <a:srgbClr val="606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pitchFamily="34" charset="0"/>
              </a:endParaRPr>
            </a:p>
          </p:txBody>
        </p:sp>
        <p:sp>
          <p:nvSpPr>
            <p:cNvPr id="12" name="Rectangle 28"/>
            <p:cNvSpPr>
              <a:spLocks noChangeArrowheads="1"/>
            </p:cNvSpPr>
            <p:nvPr/>
          </p:nvSpPr>
          <p:spPr bwMode="gray">
            <a:xfrm>
              <a:off x="5330379" y="3254667"/>
              <a:ext cx="747386" cy="402411"/>
            </a:xfrm>
            <a:prstGeom prst="rect">
              <a:avLst/>
            </a:prstGeom>
            <a:solidFill>
              <a:srgbClr val="EDF6FD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lIns="108000" tIns="144000" rIns="108000" bIns="72000" anchor="ctr" anchorCtr="0"/>
            <a:lstStyle/>
            <a:p>
              <a:pPr algn="ctr">
                <a:lnSpc>
                  <a:spcPct val="90000"/>
                </a:lnSpc>
                <a:spcAft>
                  <a:spcPct val="20000"/>
                </a:spcAft>
              </a:pPr>
              <a:r>
                <a:rPr lang="de-DE" sz="1600" noProof="1">
                  <a:solidFill>
                    <a:srgbClr val="606060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latin typeface="Helvetica" pitchFamily="34" charset="0"/>
                </a:rPr>
                <a:t>X</a:t>
              </a:r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gray">
            <a:xfrm>
              <a:off x="5330416" y="4063544"/>
              <a:ext cx="742697" cy="404536"/>
            </a:xfrm>
            <a:prstGeom prst="rect">
              <a:avLst/>
            </a:prstGeom>
            <a:solidFill>
              <a:srgbClr val="EDF6FD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lIns="108000" tIns="144000" rIns="108000" bIns="72000" anchor="ctr" anchorCtr="0"/>
            <a:lstStyle/>
            <a:p>
              <a:pPr algn="ctr">
                <a:lnSpc>
                  <a:spcPct val="90000"/>
                </a:lnSpc>
                <a:spcAft>
                  <a:spcPct val="20000"/>
                </a:spcAft>
              </a:pPr>
              <a:endParaRPr lang="de-DE" sz="1600" noProof="1">
                <a:solidFill>
                  <a:srgbClr val="60606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gray">
            <a:xfrm>
              <a:off x="5330390" y="1566297"/>
              <a:ext cx="742700" cy="517359"/>
            </a:xfrm>
            <a:prstGeom prst="rect">
              <a:avLst/>
            </a:prstGeom>
            <a:gradFill flip="none" rotWithShape="1">
              <a:gsLst>
                <a:gs pos="0">
                  <a:srgbClr val="D68308">
                    <a:lumMod val="84000"/>
                  </a:srgbClr>
                </a:gs>
                <a:gs pos="100000">
                  <a:srgbClr val="DEA640"/>
                </a:gs>
              </a:gsLst>
              <a:lin ang="16200000" scaled="0"/>
              <a:tileRect/>
            </a:gradFill>
            <a:ln w="12700">
              <a:solidFill>
                <a:srgbClr val="C0C0C0"/>
              </a:solidFill>
              <a:miter lim="800000"/>
              <a:headEnd/>
              <a:tailEnd/>
            </a:ln>
          </p:spPr>
          <p:txBody>
            <a:bodyPr lIns="108000" tIns="72000" rIns="108000" bIns="108000" anchor="ctr" anchorCtr="0"/>
            <a:lstStyle/>
            <a:p>
              <a:pPr algn="ctr">
                <a:spcAft>
                  <a:spcPct val="20000"/>
                </a:spcAft>
              </a:pPr>
              <a:r>
                <a:rPr lang="de-DE" sz="1400" b="1" noProof="1" smtClean="0">
                  <a:solidFill>
                    <a:schemeClr val="bg1"/>
                  </a:solidFill>
                  <a:latin typeface="Helvetica" pitchFamily="34" charset="0"/>
                </a:rPr>
                <a:t>Peer Data</a:t>
              </a:r>
            </a:p>
            <a:p>
              <a:pPr algn="ctr">
                <a:spcAft>
                  <a:spcPct val="20000"/>
                </a:spcAft>
              </a:pPr>
              <a:r>
                <a:rPr lang="de-DE" sz="1400" b="1" noProof="1" smtClean="0">
                  <a:solidFill>
                    <a:schemeClr val="bg1"/>
                  </a:solidFill>
                  <a:latin typeface="Helvetica" pitchFamily="34" charset="0"/>
                </a:rPr>
                <a:t>Available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72971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Questions &amp;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endParaRPr lang="en-US" sz="4400" dirty="0" smtClean="0"/>
          </a:p>
          <a:p>
            <a:pPr marL="164592" lvl="1" indent="0">
              <a:spcBef>
                <a:spcPts val="0"/>
              </a:spcBef>
              <a:buNone/>
            </a:pPr>
            <a:r>
              <a:rPr lang="en-US" sz="4000" dirty="0" smtClean="0"/>
              <a:t>Your Questions</a:t>
            </a:r>
          </a:p>
          <a:p>
            <a:pPr marL="438912" lvl="1">
              <a:spcBef>
                <a:spcPts val="0"/>
              </a:spcBef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634390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9EBA29"/>
                </a:solidFill>
              </a:rPr>
              <a:t>Alumni Facts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543800" cy="4625609"/>
          </a:xfrm>
        </p:spPr>
        <p:txBody>
          <a:bodyPr>
            <a:noAutofit/>
          </a:bodyPr>
          <a:lstStyle/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UB has about 230,000 living alumni in 115 countries</a:t>
            </a:r>
          </a:p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More than 127,000 live in </a:t>
            </a:r>
            <a:br>
              <a:rPr lang="en-US" sz="4000" dirty="0" smtClean="0"/>
            </a:br>
            <a:r>
              <a:rPr lang="en-US" sz="4000" dirty="0" smtClean="0"/>
              <a:t>New York State</a:t>
            </a:r>
          </a:p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Regions with the highest number of UB alumni are Washington DC, Los Angeles and Florida</a:t>
            </a:r>
            <a:endParaRPr lang="en-US" sz="4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9EBA29"/>
                </a:solidFill>
              </a:rPr>
              <a:t>Dollars </a:t>
            </a:r>
            <a:r>
              <a:rPr lang="en-US" sz="4400" dirty="0">
                <a:solidFill>
                  <a:srgbClr val="9EBA29"/>
                </a:solidFill>
              </a:rPr>
              <a:t>R</a:t>
            </a:r>
            <a:r>
              <a:rPr lang="en-US" sz="4400" dirty="0" smtClean="0">
                <a:solidFill>
                  <a:srgbClr val="9EBA29"/>
                </a:solidFill>
              </a:rPr>
              <a:t>aised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ctr">
              <a:buNone/>
            </a:pPr>
            <a:r>
              <a:rPr lang="en-US" sz="4000" dirty="0" smtClean="0"/>
              <a:t>UB raised $28,762,077 last year. </a:t>
            </a:r>
          </a:p>
          <a:p>
            <a:pPr marL="0" indent="0"/>
            <a:endParaRPr lang="en-US" sz="44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454853173"/>
              </p:ext>
            </p:extLst>
          </p:nvPr>
        </p:nvGraphicFramePr>
        <p:xfrm>
          <a:off x="1371600" y="18288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9EBA29"/>
                </a:solidFill>
              </a:rPr>
              <a:t>Dollars Raised</a:t>
            </a:r>
            <a:endParaRPr lang="en-US" sz="44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4800314"/>
              </p:ext>
            </p:extLst>
          </p:nvPr>
        </p:nvGraphicFramePr>
        <p:xfrm>
          <a:off x="381000" y="1676399"/>
          <a:ext cx="7848600" cy="4776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96794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9EBA29"/>
                </a:solidFill>
              </a:rPr>
              <a:t>How Was the Money </a:t>
            </a:r>
            <a:r>
              <a:rPr lang="en-US" sz="4400" dirty="0">
                <a:solidFill>
                  <a:srgbClr val="9EBA29"/>
                </a:solidFill>
              </a:rPr>
              <a:t>S</a:t>
            </a:r>
            <a:r>
              <a:rPr lang="en-US" sz="4400" dirty="0" smtClean="0">
                <a:solidFill>
                  <a:srgbClr val="9EBA29"/>
                </a:solidFill>
              </a:rPr>
              <a:t>pent?</a:t>
            </a:r>
            <a:endParaRPr lang="en-US" sz="44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518681522"/>
              </p:ext>
            </p:extLst>
          </p:nvPr>
        </p:nvGraphicFramePr>
        <p:xfrm>
          <a:off x="914400" y="1524000"/>
          <a:ext cx="7239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9400" y="6317847"/>
            <a:ext cx="528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*Gifts for current operations restricted for specific uses that cannot be classified in one or another of the restricted categories in chart.</a:t>
            </a:r>
            <a:endParaRPr lang="en-US" sz="14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9EBA29"/>
                </a:solidFill>
              </a:rPr>
              <a:t>Who Are </a:t>
            </a:r>
            <a:r>
              <a:rPr lang="en-US" sz="4400" dirty="0">
                <a:solidFill>
                  <a:srgbClr val="9EBA29"/>
                </a:solidFill>
              </a:rPr>
              <a:t>O</a:t>
            </a:r>
            <a:r>
              <a:rPr lang="en-US" sz="4400" dirty="0" smtClean="0">
                <a:solidFill>
                  <a:srgbClr val="9EBA29"/>
                </a:solidFill>
              </a:rPr>
              <a:t>ur </a:t>
            </a:r>
            <a:r>
              <a:rPr lang="en-US" sz="4400" dirty="0">
                <a:solidFill>
                  <a:srgbClr val="9EBA29"/>
                </a:solidFill>
              </a:rPr>
              <a:t>D</a:t>
            </a:r>
            <a:r>
              <a:rPr lang="en-US" sz="4400" dirty="0" smtClean="0">
                <a:solidFill>
                  <a:srgbClr val="9EBA29"/>
                </a:solidFill>
              </a:rPr>
              <a:t>onors?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75191"/>
            <a:ext cx="7543800" cy="739409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en-US" sz="4000" dirty="0" smtClean="0"/>
              <a:t>Most of our donors are alumni.</a:t>
            </a:r>
          </a:p>
          <a:p>
            <a:pPr marL="0" indent="0"/>
            <a:endParaRPr lang="en-US" sz="4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371600" y="19812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Alumni Donors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543800" cy="462560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dirty="0" smtClean="0"/>
          </a:p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Of the 21,556 donors last year, 78% were UB alumni</a:t>
            </a:r>
          </a:p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4000" dirty="0" smtClean="0"/>
              <a:t>About 13% of alumni donors are new donors  who have never given to UB before</a:t>
            </a:r>
          </a:p>
          <a:p>
            <a:pPr marL="0" indent="0">
              <a:buNone/>
            </a:pPr>
            <a:endParaRPr 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9EBA29"/>
                </a:solidFill>
              </a:rPr>
              <a:t>Alumni Participation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8912" lvl="1">
              <a:spcBef>
                <a:spcPts val="0"/>
              </a:spcBef>
            </a:pPr>
            <a:endParaRPr lang="en-US" sz="3500" dirty="0" smtClean="0"/>
          </a:p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3500" dirty="0" smtClean="0"/>
              <a:t>UB’s alumni participation rate last year was 9.6%</a:t>
            </a:r>
          </a:p>
          <a:p>
            <a:pPr marL="438912" lvl="1">
              <a:spcBef>
                <a:spcPts val="0"/>
              </a:spcBef>
              <a:spcAft>
                <a:spcPts val="400"/>
              </a:spcAft>
            </a:pPr>
            <a:r>
              <a:rPr lang="en-US" sz="3500" dirty="0" smtClean="0"/>
              <a:t>Alumni participation is a key factor in college and university rankings such as </a:t>
            </a:r>
            <a:r>
              <a:rPr lang="en-US" sz="3500" i="1" dirty="0" smtClean="0"/>
              <a:t>U.S. News &amp; World Report</a:t>
            </a:r>
          </a:p>
          <a:p>
            <a:pPr marL="0" indent="0">
              <a:buNone/>
            </a:pPr>
            <a:endParaRPr lang="en-US" sz="35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2138</TotalTime>
  <Words>488</Words>
  <Application>Microsoft Office PowerPoint</Application>
  <PresentationFormat>On-screen Show (4:3)</PresentationFormat>
  <Paragraphs>127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Corbel</vt:lpstr>
      <vt:lpstr>Helvetica</vt:lpstr>
      <vt:lpstr>Wingdings</vt:lpstr>
      <vt:lpstr>Wingdings 2</vt:lpstr>
      <vt:lpstr>Wingdings 3</vt:lpstr>
      <vt:lpstr>Module</vt:lpstr>
      <vt:lpstr>Nancy Wells Vice President Division of  Development and  Alumni Relations</vt:lpstr>
      <vt:lpstr>  Alumni and Development  Facts</vt:lpstr>
      <vt:lpstr>Alumni Facts</vt:lpstr>
      <vt:lpstr>Dollars Raised</vt:lpstr>
      <vt:lpstr>Dollars Raised</vt:lpstr>
      <vt:lpstr>How Was the Money Spent?</vt:lpstr>
      <vt:lpstr>Who Are Our Donors?</vt:lpstr>
      <vt:lpstr>Alumni Donors</vt:lpstr>
      <vt:lpstr>Alumni Participation Rate</vt:lpstr>
      <vt:lpstr>Alumni Participation Rate</vt:lpstr>
      <vt:lpstr>Faculty/Staff Participation</vt:lpstr>
      <vt:lpstr>How Do We Compare?</vt:lpstr>
      <vt:lpstr>Faculty/Staff Participation</vt:lpstr>
      <vt:lpstr>  Development and Alumni Relations Goals and Metrics</vt:lpstr>
      <vt:lpstr>Increase Faculty/Staff Giving</vt:lpstr>
      <vt:lpstr>Increase Alumni Giving</vt:lpstr>
      <vt:lpstr>Increase Alumni Participation</vt:lpstr>
      <vt:lpstr>Spheres of Influence – Alumni Giving</vt:lpstr>
      <vt:lpstr>Building the Culture</vt:lpstr>
      <vt:lpstr>Grow the Endowment</vt:lpstr>
      <vt:lpstr>Why Endowment?</vt:lpstr>
      <vt:lpstr>Active Campaigns</vt:lpstr>
      <vt:lpstr>Key Metrics</vt:lpstr>
      <vt:lpstr>Questions &amp; Answers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Brown</dc:creator>
  <cp:lastModifiedBy>Faculty Senate</cp:lastModifiedBy>
  <cp:revision>238</cp:revision>
  <cp:lastPrinted>2014-02-20T15:14:27Z</cp:lastPrinted>
  <dcterms:created xsi:type="dcterms:W3CDTF">2011-01-20T13:31:24Z</dcterms:created>
  <dcterms:modified xsi:type="dcterms:W3CDTF">2016-07-29T14:55:59Z</dcterms:modified>
</cp:coreProperties>
</file>